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0" r:id="rId1"/>
  </p:sldMasterIdLst>
  <p:sldIdLst>
    <p:sldId id="279" r:id="rId2"/>
    <p:sldId id="280" r:id="rId3"/>
    <p:sldId id="281" r:id="rId4"/>
    <p:sldId id="282" r:id="rId5"/>
    <p:sldId id="283" r:id="rId6"/>
    <p:sldId id="308" r:id="rId7"/>
    <p:sldId id="284" r:id="rId8"/>
    <p:sldId id="285" r:id="rId9"/>
    <p:sldId id="314" r:id="rId10"/>
    <p:sldId id="311" r:id="rId11"/>
    <p:sldId id="312" r:id="rId12"/>
    <p:sldId id="313" r:id="rId13"/>
    <p:sldId id="286" r:id="rId14"/>
    <p:sldId id="307" r:id="rId15"/>
    <p:sldId id="287" r:id="rId16"/>
    <p:sldId id="288" r:id="rId17"/>
    <p:sldId id="289" r:id="rId18"/>
    <p:sldId id="306" r:id="rId19"/>
    <p:sldId id="290" r:id="rId20"/>
    <p:sldId id="256" r:id="rId21"/>
    <p:sldId id="257" r:id="rId22"/>
    <p:sldId id="258" r:id="rId23"/>
    <p:sldId id="305" r:id="rId24"/>
    <p:sldId id="259" r:id="rId25"/>
    <p:sldId id="26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1" d="100"/>
          <a:sy n="81" d="100"/>
        </p:scale>
        <p:origin x="120"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869201856"/>
      </p:ext>
    </p:extLst>
  </p:cSld>
  <p:clrMapOvr>
    <a:masterClrMapping/>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379143770"/>
      </p:ext>
    </p:extLst>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74972507"/>
      </p:ext>
    </p:extLst>
  </p:cSld>
  <p:clrMapOvr>
    <a:masterClrMapping/>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68B434A-93F7-42BB-B579-2BB3048CE99C}"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493623950"/>
      </p:ext>
    </p:extLst>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68B434A-93F7-42BB-B579-2BB3048CE99C}" type="datetimeFigureOut">
              <a:rPr lang="en-US" smtClean="0"/>
              <a:t>11/16/2017</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4027660131"/>
      </p:ext>
    </p:extLst>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68B434A-93F7-42BB-B579-2BB3048CE99C}" type="datetimeFigureOut">
              <a:rPr lang="en-US" smtClean="0"/>
              <a:t>11/16/2017</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018831834"/>
      </p:ext>
    </p:extLst>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8B434A-93F7-42BB-B579-2BB3048CE99C}" type="datetimeFigureOut">
              <a:rPr lang="en-US" smtClean="0"/>
              <a:t>11/16/2017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84934340"/>
      </p:ext>
    </p:extLst>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654718157"/>
      </p:ext>
    </p:extLst>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459662908"/>
      </p:ext>
    </p:extLst>
  </p:cSld>
  <p:clrMapOvr>
    <a:masterClrMapping/>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4185759846"/>
      </p:ext>
    </p:extLst>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68B434A-93F7-42BB-B579-2BB3048CE99C}"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6CCF7F-7522-4610-8689-3E7F947E967E}"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89709159"/>
      </p:ext>
    </p:extLst>
  </p:cSld>
  <p:clrMapOvr>
    <a:masterClrMapping/>
  </p:clrMapOvr>
  <p:transition spd="slow">
    <p:push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2776471480"/>
      </p:ext>
    </p:extLst>
  </p:cSld>
  <p:clrMapOvr>
    <a:masterClrMapping/>
  </p:clrMapOvr>
  <p:transition spd="slow">
    <p:push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98498802"/>
      </p:ext>
    </p:extLst>
  </p:cSld>
  <p:clrMapOvr>
    <a:masterClrMapping/>
  </p:clrMapOvr>
  <p:transition spd="slow">
    <p:push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68B434A-93F7-42BB-B579-2BB3048CE99C}" type="datetimeFigureOut">
              <a:rPr lang="en-US" smtClean="0"/>
              <a:t>11/16/2017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613917459"/>
      </p:ext>
    </p:extLst>
  </p:cSld>
  <p:clrMapOvr>
    <a:masterClrMapping/>
  </p:clrMapOvr>
  <p:transition spd="slow">
    <p:push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3300986356"/>
      </p:ext>
    </p:extLst>
  </p:cSld>
  <p:clrMapOvr>
    <a:masterClrMapping/>
  </p:clrMapOvr>
  <p:transition spd="slow">
    <p:push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68B434A-93F7-42BB-B579-2BB3048CE99C}" type="datetimeFigureOut">
              <a:rPr lang="en-US" smtClean="0"/>
              <a:t>11/16/2017</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6CCF7F-7522-4610-8689-3E7F947E967E}" type="slidenum">
              <a:rPr lang="en-US" smtClean="0"/>
              <a:t>‹#›</a:t>
            </a:fld>
            <a:endParaRPr lang="en-US"/>
          </a:p>
        </p:txBody>
      </p:sp>
    </p:spTree>
    <p:extLst>
      <p:ext uri="{BB962C8B-B14F-4D97-AF65-F5344CB8AC3E}">
        <p14:creationId xmlns:p14="http://schemas.microsoft.com/office/powerpoint/2010/main" val="1409919883"/>
      </p:ext>
    </p:extLst>
  </p:cSld>
  <p:clrMapOvr>
    <a:masterClrMapping/>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68B434A-93F7-42BB-B579-2BB3048CE99C}" type="datetimeFigureOut">
              <a:rPr lang="en-US" smtClean="0"/>
              <a:t>11/16/2017</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6CCF7F-7522-4610-8689-3E7F947E967E}" type="slidenum">
              <a:rPr lang="en-US" smtClean="0"/>
              <a:t>‹#›</a:t>
            </a:fld>
            <a:endParaRPr lang="en-US"/>
          </a:p>
        </p:txBody>
      </p:sp>
    </p:spTree>
    <p:extLst>
      <p:ext uri="{BB962C8B-B14F-4D97-AF65-F5344CB8AC3E}">
        <p14:creationId xmlns:p14="http://schemas.microsoft.com/office/powerpoint/2010/main" val="615074939"/>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 id="2147483822" r:id="rId12"/>
    <p:sldLayoutId id="2147483823" r:id="rId13"/>
    <p:sldLayoutId id="2147483824" r:id="rId14"/>
    <p:sldLayoutId id="2147483825" r:id="rId15"/>
    <p:sldLayoutId id="2147483826" r:id="rId16"/>
  </p:sldLayoutIdLst>
  <p:transition spd="slow">
    <p:push dir="r"/>
  </p:transition>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352800" y="2505670"/>
            <a:ext cx="5791200" cy="923330"/>
          </a:xfrm>
          <a:prstGeom prst="rect">
            <a:avLst/>
          </a:prstGeom>
        </p:spPr>
        <p:txBody>
          <a:bodyPr wrap="square">
            <a:spAutoFit/>
          </a:bodyPr>
          <a:lstStyle/>
          <a:p>
            <a:pPr algn="ctr"/>
            <a:endParaRPr lang="en-US" dirty="0"/>
          </a:p>
          <a:p>
            <a:pPr algn="ctr"/>
            <a:endParaRPr lang="en-US" dirty="0"/>
          </a:p>
          <a:p>
            <a:pPr algn="ctr"/>
            <a:r>
              <a:rPr lang="en-US" dirty="0"/>
              <a:t> </a:t>
            </a:r>
          </a:p>
        </p:txBody>
      </p:sp>
      <p:sp>
        <p:nvSpPr>
          <p:cNvPr id="2" name="Rectangle 1"/>
          <p:cNvSpPr/>
          <p:nvPr/>
        </p:nvSpPr>
        <p:spPr>
          <a:xfrm>
            <a:off x="3048000" y="3133919"/>
            <a:ext cx="6096000" cy="996748"/>
          </a:xfrm>
          <a:prstGeom prst="rect">
            <a:avLst/>
          </a:prstGeom>
        </p:spPr>
        <p:txBody>
          <a:bodyPr>
            <a:spAutoFit/>
          </a:bodyPr>
          <a:lstStyle/>
          <a:p>
            <a:pPr algn="ctr"/>
            <a:r>
              <a:rPr lang="en-US" sz="3600" b="1" dirty="0">
                <a:latin typeface="Calibri" panose="020F0502020204030204" pitchFamily="34" charset="0"/>
                <a:ea typeface="Calibri" panose="020F0502020204030204" pitchFamily="34" charset="0"/>
                <a:cs typeface="Times New Roman" panose="02020603050405020304" pitchFamily="18" charset="0"/>
              </a:rPr>
              <a:t> </a:t>
            </a:r>
            <a:r>
              <a:rPr lang="en-US" sz="3200" b="1" dirty="0"/>
              <a:t>What is marriage?</a:t>
            </a:r>
            <a:endParaRPr lang="en-US" sz="3200" dirty="0"/>
          </a:p>
          <a:p>
            <a:pPr algn="ctr"/>
            <a:endParaRPr lang="en-US" sz="1100" dirty="0"/>
          </a:p>
          <a:p>
            <a:pPr algn="ctr">
              <a:lnSpc>
                <a:spcPct val="107000"/>
              </a:lnSpc>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20637828"/>
      </p:ext>
    </p:extLst>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00982" y="1902062"/>
            <a:ext cx="9497960" cy="2308324"/>
          </a:xfrm>
          <a:prstGeom prst="rect">
            <a:avLst/>
          </a:prstGeom>
        </p:spPr>
        <p:txBody>
          <a:bodyPr wrap="square">
            <a:spAutoFit/>
          </a:bodyPr>
          <a:lstStyle/>
          <a:p>
            <a:r>
              <a:rPr lang="en-US" dirty="0"/>
              <a:t> </a:t>
            </a:r>
          </a:p>
          <a:p>
            <a:r>
              <a:rPr lang="en-US" dirty="0"/>
              <a:t> Marriage, as instituted by God, is a faithful, exclusive, lifelong union of a man and a woman joined in an intimate communion of life and love. They commit themselves completely to each other and to the wondrous responsibility of bringing children into the world and caring for them. The call to marriage is woven deeply into the human spirit. </a:t>
            </a:r>
          </a:p>
          <a:p>
            <a:pPr algn="ctr"/>
            <a:endParaRPr lang="en-US" dirty="0"/>
          </a:p>
          <a:p>
            <a:pPr algn="ctr"/>
            <a:endParaRPr lang="en-US" dirty="0"/>
          </a:p>
        </p:txBody>
      </p:sp>
    </p:spTree>
    <p:extLst>
      <p:ext uri="{BB962C8B-B14F-4D97-AF65-F5344CB8AC3E}">
        <p14:creationId xmlns:p14="http://schemas.microsoft.com/office/powerpoint/2010/main" val="133181808"/>
      </p:ext>
    </p:extLst>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86348" y="1471136"/>
            <a:ext cx="9733936" cy="2585323"/>
          </a:xfrm>
          <a:prstGeom prst="rect">
            <a:avLst/>
          </a:prstGeom>
        </p:spPr>
        <p:txBody>
          <a:bodyPr wrap="square">
            <a:spAutoFit/>
          </a:bodyPr>
          <a:lstStyle/>
          <a:p>
            <a:r>
              <a:rPr lang="en-US" b="1" dirty="0">
                <a:solidFill>
                  <a:srgbClr val="0070C0"/>
                </a:solidFill>
              </a:rPr>
              <a:t> </a:t>
            </a:r>
            <a:r>
              <a:rPr lang="en-US" dirty="0"/>
              <a:t>Man and woman are equal. However, as created, they are different from but made for each other. This complementarity, including sexual difference, draws them together in a mutually loving union that should be always open to the procreation of children </a:t>
            </a:r>
            <a:r>
              <a:rPr lang="en-US"/>
              <a:t>(</a:t>
            </a:r>
            <a:r>
              <a:rPr lang="en-US" smtClean="0"/>
              <a:t>see </a:t>
            </a:r>
            <a:r>
              <a:rPr lang="en-US" i="1" smtClean="0"/>
              <a:t>Catechism </a:t>
            </a:r>
            <a:r>
              <a:rPr lang="en-US" i="1" dirty="0"/>
              <a:t>of the Catholic Church</a:t>
            </a:r>
            <a:r>
              <a:rPr lang="en-US" dirty="0"/>
              <a:t> [CCC], nos. 1602-1605). These truths about marriage are present in the order of nature and can be perceived by the light of human reason</a:t>
            </a:r>
            <a:r>
              <a:rPr lang="en-US" b="1" dirty="0"/>
              <a:t>.</a:t>
            </a:r>
            <a:r>
              <a:rPr lang="en-US" dirty="0"/>
              <a:t> They have been confirmed by divine Revelation in Sacred Scripture</a:t>
            </a:r>
          </a:p>
          <a:p>
            <a:endParaRPr lang="en-US" dirty="0"/>
          </a:p>
          <a:p>
            <a:endParaRPr lang="en-US" dirty="0"/>
          </a:p>
          <a:p>
            <a:endParaRPr lang="en-US" dirty="0"/>
          </a:p>
        </p:txBody>
      </p:sp>
    </p:spTree>
    <p:extLst>
      <p:ext uri="{BB962C8B-B14F-4D97-AF65-F5344CB8AC3E}">
        <p14:creationId xmlns:p14="http://schemas.microsoft.com/office/powerpoint/2010/main" val="2266599768"/>
      </p:ext>
    </p:extLst>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9302" y="1180914"/>
            <a:ext cx="8347587" cy="2862322"/>
          </a:xfrm>
          <a:prstGeom prst="rect">
            <a:avLst/>
          </a:prstGeom>
        </p:spPr>
        <p:txBody>
          <a:bodyPr wrap="square">
            <a:spAutoFit/>
          </a:bodyPr>
          <a:lstStyle/>
          <a:p>
            <a:pPr algn="ctr"/>
            <a:r>
              <a:rPr lang="en-US" dirty="0"/>
              <a:t> </a:t>
            </a:r>
            <a:r>
              <a:rPr lang="en-US" b="1" dirty="0"/>
              <a:t>What does our faith tell us about marriage?</a:t>
            </a:r>
          </a:p>
          <a:p>
            <a:pPr algn="ctr"/>
            <a:endParaRPr lang="en-US" dirty="0"/>
          </a:p>
          <a:p>
            <a:r>
              <a:rPr lang="en-US" dirty="0"/>
              <a:t>Marriage comes from the loving hand of God, who fashioned both male and female in the divine image (see </a:t>
            </a:r>
            <a:r>
              <a:rPr lang="en-US" dirty="0" err="1"/>
              <a:t>Gn</a:t>
            </a:r>
            <a:r>
              <a:rPr lang="en-US" dirty="0"/>
              <a:t> 1:27).  A man "leaves his father and mother and clings to his wife, and the two of them become one body" (</a:t>
            </a:r>
            <a:r>
              <a:rPr lang="en-US" dirty="0" err="1"/>
              <a:t>Gn</a:t>
            </a:r>
            <a:r>
              <a:rPr lang="en-US" dirty="0"/>
              <a:t> 2:24). The man recognizes the woman as "bone of my bones and flesh of my flesh" (</a:t>
            </a:r>
            <a:r>
              <a:rPr lang="en-US" dirty="0" err="1"/>
              <a:t>Gn</a:t>
            </a:r>
            <a:r>
              <a:rPr lang="en-US" dirty="0"/>
              <a:t> 2:23). God blesses the man and woman and commands them to "be fertile and multiply" (</a:t>
            </a:r>
            <a:r>
              <a:rPr lang="en-US" dirty="0" err="1"/>
              <a:t>Gn</a:t>
            </a:r>
            <a:r>
              <a:rPr lang="en-US" dirty="0"/>
              <a:t> 1:28). </a:t>
            </a:r>
          </a:p>
          <a:p>
            <a:pPr algn="ctr"/>
            <a:endParaRPr lang="en-US" dirty="0"/>
          </a:p>
          <a:p>
            <a:pPr algn="ctr"/>
            <a:endParaRPr lang="en-US" dirty="0"/>
          </a:p>
        </p:txBody>
      </p:sp>
    </p:spTree>
    <p:extLst>
      <p:ext uri="{BB962C8B-B14F-4D97-AF65-F5344CB8AC3E}">
        <p14:creationId xmlns:p14="http://schemas.microsoft.com/office/powerpoint/2010/main" val="2718373290"/>
      </p:ext>
    </p:extLst>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0383" y="2591150"/>
            <a:ext cx="10156722" cy="2031325"/>
          </a:xfrm>
          <a:prstGeom prst="rect">
            <a:avLst/>
          </a:prstGeom>
        </p:spPr>
        <p:txBody>
          <a:bodyPr wrap="square">
            <a:spAutoFit/>
          </a:bodyPr>
          <a:lstStyle/>
          <a:p>
            <a:r>
              <a:rPr lang="en-US" dirty="0"/>
              <a:t>Jesus reiterates these teachings from Genesis, saying, "But from the beginning of creation,‘ God made them male and female. For this reason a man shall leave his father and mother [and be joined to his wife], and the two shall become one flesh'" (Mk 10:6-8).</a:t>
            </a:r>
          </a:p>
          <a:p>
            <a:r>
              <a:rPr lang="en-US" dirty="0"/>
              <a:t>These biblical passages help us to appreciate God's plan for marriage. It is an intimate union in which the spouses give themselves, as equal persons, completely and lovingly to one another. By their mutual gift of self, they cooperate with God in bringing children to life and in caring for them.</a:t>
            </a:r>
            <a:endParaRPr lang="en-US" b="1" dirty="0"/>
          </a:p>
        </p:txBody>
      </p:sp>
    </p:spTree>
    <p:extLst>
      <p:ext uri="{BB962C8B-B14F-4D97-AF65-F5344CB8AC3E}">
        <p14:creationId xmlns:p14="http://schemas.microsoft.com/office/powerpoint/2010/main" val="2444348256"/>
      </p:ext>
    </p:extLst>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6347" y="1848465"/>
            <a:ext cx="10097729" cy="2308324"/>
          </a:xfrm>
          <a:prstGeom prst="rect">
            <a:avLst/>
          </a:prstGeom>
        </p:spPr>
        <p:txBody>
          <a:bodyPr wrap="square">
            <a:spAutoFit/>
          </a:bodyPr>
          <a:lstStyle/>
          <a:p>
            <a:pPr algn="ctr"/>
            <a:endParaRPr lang="en-US" dirty="0"/>
          </a:p>
          <a:p>
            <a:r>
              <a:rPr lang="en-US" dirty="0"/>
              <a:t>Marriage is both a natural institution and a sacred union because it is rooted in the divine plan for creation. In addition, the Church teaches that the valid marriage of baptized Christians is a sacrament—a saving reality. </a:t>
            </a:r>
          </a:p>
          <a:p>
            <a:r>
              <a:rPr lang="en-US" dirty="0"/>
              <a:t>Jesus Christ made marriage a symbol of his love for his Church (see </a:t>
            </a:r>
            <a:r>
              <a:rPr lang="en-US" dirty="0" err="1"/>
              <a:t>Eph</a:t>
            </a:r>
            <a:r>
              <a:rPr lang="en-US" dirty="0"/>
              <a:t> 5:25-33). This means that a sacramental marriage lets the world see, in human terms, something of the faithful, creative, abundant, and self-emptying love of Christ. </a:t>
            </a:r>
          </a:p>
          <a:p>
            <a:endParaRPr lang="en-US" dirty="0"/>
          </a:p>
        </p:txBody>
      </p:sp>
    </p:spTree>
    <p:extLst>
      <p:ext uri="{BB962C8B-B14F-4D97-AF65-F5344CB8AC3E}">
        <p14:creationId xmlns:p14="http://schemas.microsoft.com/office/powerpoint/2010/main" val="2994733453"/>
      </p:ext>
    </p:extLst>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48000" y="1997839"/>
            <a:ext cx="6096000" cy="646331"/>
          </a:xfrm>
          <a:prstGeom prst="rect">
            <a:avLst/>
          </a:prstGeom>
        </p:spPr>
        <p:txBody>
          <a:bodyPr>
            <a:spAutoFit/>
          </a:bodyPr>
          <a:lstStyle/>
          <a:p>
            <a:r>
              <a:rPr lang="en-US" dirty="0"/>
              <a:t> </a:t>
            </a:r>
          </a:p>
          <a:p>
            <a:endParaRPr lang="en-US" dirty="0"/>
          </a:p>
        </p:txBody>
      </p:sp>
      <p:sp>
        <p:nvSpPr>
          <p:cNvPr id="2" name="Rectangle 1"/>
          <p:cNvSpPr/>
          <p:nvPr/>
        </p:nvSpPr>
        <p:spPr>
          <a:xfrm>
            <a:off x="1523999" y="1997839"/>
            <a:ext cx="9507795" cy="1808637"/>
          </a:xfrm>
          <a:prstGeom prst="rect">
            <a:avLst/>
          </a:prstGeom>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 </a:t>
            </a:r>
            <a:r>
              <a:rPr lang="en-US" sz="1600" dirty="0"/>
              <a:t>Marriage is both a natural institution and a sacred union because it is rooted in the divine plan for creation. In addition, the Church teaches that the valid marriage of baptized Christians is a sacrament—a saving reality. Jesus Christ made marriage a symbol of his love for his Church (see </a:t>
            </a:r>
            <a:r>
              <a:rPr lang="en-US" sz="1600" dirty="0" err="1"/>
              <a:t>Eph</a:t>
            </a:r>
            <a:r>
              <a:rPr lang="en-US" sz="1600" dirty="0"/>
              <a:t> 5:25-33). This means that a sacramental marriage lets the world see, in human terms, something of the faithful, creative, abundant, and self-emptying love of Christ</a:t>
            </a:r>
          </a:p>
          <a:p>
            <a:pPr>
              <a:lnSpc>
                <a:spcPct val="107000"/>
              </a:lnSpc>
              <a:spcAft>
                <a:spcPts val="80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2866596"/>
      </p:ext>
    </p:extLst>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18969" y="1997839"/>
            <a:ext cx="8563896" cy="2862322"/>
          </a:xfrm>
          <a:prstGeom prst="rect">
            <a:avLst/>
          </a:prstGeom>
        </p:spPr>
        <p:txBody>
          <a:bodyPr wrap="square">
            <a:spAutoFit/>
          </a:bodyPr>
          <a:lstStyle/>
          <a:p>
            <a:pPr algn="just"/>
            <a:r>
              <a:rPr lang="en-US" dirty="0"/>
              <a:t>  </a:t>
            </a:r>
          </a:p>
          <a:p>
            <a:pPr algn="just"/>
            <a:r>
              <a:rPr lang="en-US" b="1" dirty="0"/>
              <a:t> </a:t>
            </a:r>
            <a:r>
              <a:rPr lang="en-US" dirty="0"/>
              <a:t>A true marriage in the Lord with his grace will bring the spouses to holiness. Their </a:t>
            </a:r>
            <a:r>
              <a:rPr lang="en-US" b="1" dirty="0">
                <a:solidFill>
                  <a:srgbClr val="002060"/>
                </a:solidFill>
              </a:rPr>
              <a:t>love</a:t>
            </a:r>
            <a:r>
              <a:rPr lang="en-US" dirty="0"/>
              <a:t>, manifested in </a:t>
            </a:r>
            <a:r>
              <a:rPr lang="en-US" b="1" dirty="0">
                <a:solidFill>
                  <a:srgbClr val="0070C0"/>
                </a:solidFill>
              </a:rPr>
              <a:t>fidelity, passion, fertility, generosity, sacrifice, forgiveness, and healing,</a:t>
            </a:r>
            <a:r>
              <a:rPr lang="en-US" dirty="0"/>
              <a:t> makes known God's love in their family, communities, and society. </a:t>
            </a:r>
          </a:p>
          <a:p>
            <a:pPr algn="just"/>
            <a:r>
              <a:rPr lang="en-US" dirty="0"/>
              <a:t>This Christian meaning confirms and strengthens the human value of a marital union (see CCC, nos. 1612-1617; 1641-1642).</a:t>
            </a:r>
          </a:p>
          <a:p>
            <a:pPr algn="just"/>
            <a:endParaRPr lang="en-US" dirty="0"/>
          </a:p>
          <a:p>
            <a:pPr algn="just"/>
            <a:endParaRPr lang="en-US" dirty="0"/>
          </a:p>
          <a:p>
            <a:endParaRPr lang="en-US" dirty="0"/>
          </a:p>
        </p:txBody>
      </p:sp>
    </p:spTree>
    <p:extLst>
      <p:ext uri="{BB962C8B-B14F-4D97-AF65-F5344CB8AC3E}">
        <p14:creationId xmlns:p14="http://schemas.microsoft.com/office/powerpoint/2010/main" val="956123167"/>
      </p:ext>
    </p:extLst>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82534" y="2975621"/>
            <a:ext cx="9547761" cy="2031325"/>
          </a:xfrm>
          <a:prstGeom prst="rect">
            <a:avLst/>
          </a:prstGeom>
        </p:spPr>
        <p:txBody>
          <a:bodyPr wrap="square">
            <a:spAutoFit/>
          </a:bodyPr>
          <a:lstStyle/>
          <a:p>
            <a:pPr algn="ctr"/>
            <a:r>
              <a:rPr lang="en-US" dirty="0"/>
              <a:t>THE WHY OF MARRIAGE</a:t>
            </a:r>
          </a:p>
          <a:p>
            <a:r>
              <a:rPr lang="en-US" dirty="0"/>
              <a:t>Marriage to be sure is not instituted solely for procreation; rather, its very nature as an unbreakable compact between persons, and the welfare of the children, both demand that the mutual love of the spouses be embodied in a rightly ordered manner, that it grow and ripen. Therefore, marriage persists as a whole manner and communion of life, and maintains its value and indissolubility, even when despite the often intense desire of the couple, offspring are lacking.</a:t>
            </a:r>
          </a:p>
        </p:txBody>
      </p:sp>
    </p:spTree>
    <p:extLst>
      <p:ext uri="{BB962C8B-B14F-4D97-AF65-F5344CB8AC3E}">
        <p14:creationId xmlns:p14="http://schemas.microsoft.com/office/powerpoint/2010/main" val="1658696712"/>
      </p:ext>
    </p:extLst>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77537" y="2290227"/>
            <a:ext cx="9013371" cy="1723549"/>
          </a:xfrm>
          <a:prstGeom prst="rect">
            <a:avLst/>
          </a:prstGeom>
        </p:spPr>
        <p:txBody>
          <a:bodyPr wrap="square">
            <a:spAutoFit/>
          </a:bodyPr>
          <a:lstStyle/>
          <a:p>
            <a:pPr algn="ctr"/>
            <a:r>
              <a:rPr lang="en-US" sz="1600" b="1" dirty="0"/>
              <a:t>AS A SACRAMENT </a:t>
            </a:r>
          </a:p>
          <a:p>
            <a:r>
              <a:rPr lang="en-US" dirty="0"/>
              <a:t>By virtue of this sacrament, as spouses fulfill their conjugal and family obligation, they are penetrated with the spirit of Christ, which suffuses their whole lives with faith, hope and charity. Thus they increasingly advance the perfection of their own personalities, as well as their mutual sanctification, and hence contribute jointly to the glory of God</a:t>
            </a:r>
          </a:p>
        </p:txBody>
      </p:sp>
    </p:spTree>
    <p:extLst>
      <p:ext uri="{BB962C8B-B14F-4D97-AF65-F5344CB8AC3E}">
        <p14:creationId xmlns:p14="http://schemas.microsoft.com/office/powerpoint/2010/main" val="505470096"/>
      </p:ext>
    </p:extLst>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0031" y="2002258"/>
            <a:ext cx="9607138" cy="3693319"/>
          </a:xfrm>
          <a:prstGeom prst="rect">
            <a:avLst/>
          </a:prstGeom>
        </p:spPr>
        <p:txBody>
          <a:bodyPr wrap="square">
            <a:spAutoFit/>
          </a:bodyPr>
          <a:lstStyle/>
          <a:p>
            <a:pPr lvl="0" algn="ctr"/>
            <a:r>
              <a:rPr lang="en-US" b="1" dirty="0"/>
              <a:t>AS A PROLONGATION OF HUMAN SOCIETY </a:t>
            </a:r>
          </a:p>
          <a:p>
            <a:pPr lvl="0"/>
            <a:r>
              <a:rPr lang="en-US" dirty="0"/>
              <a:t>All of these have a very decisive bearing on the continuation of the human race, on the personal development and eternal destiny of the individual members of a family, and on the dignity, stability, peace and prosperity of the family itself and of human society as a whole. By their very nature, the institution of matrimony itself and conjugal love are ordained for the procreation and education of children, and find in them their ultimate crown. Thus a man and a woman, who by their compact of conjugal love "are no longer two, but one flesh" (Matt. 19:ff), render mutual help and service to each other through an intimate union of their persons and of their actions. Through this union they experience the meaning of their oneness and attain to it with growing perfection day by day. As a mutual gift of two persons, this intimate union and the good of the children impose total fidelity on the spouses and argue for an unbreakable oneness between them</a:t>
            </a:r>
          </a:p>
        </p:txBody>
      </p:sp>
    </p:spTree>
    <p:extLst>
      <p:ext uri="{BB962C8B-B14F-4D97-AF65-F5344CB8AC3E}">
        <p14:creationId xmlns:p14="http://schemas.microsoft.com/office/powerpoint/2010/main" val="1073948565"/>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86297" y="3003375"/>
            <a:ext cx="9619012" cy="2308324"/>
          </a:xfrm>
          <a:prstGeom prst="rect">
            <a:avLst/>
          </a:prstGeom>
        </p:spPr>
        <p:txBody>
          <a:bodyPr wrap="square">
            <a:spAutoFit/>
          </a:bodyPr>
          <a:lstStyle/>
          <a:p>
            <a:endParaRPr lang="en-US" dirty="0"/>
          </a:p>
          <a:p>
            <a:pPr algn="ctr"/>
            <a:r>
              <a:rPr lang="en-US" b="1" dirty="0"/>
              <a:t>CHILDREN’S OBILIGATION TO FAMILY</a:t>
            </a:r>
          </a:p>
          <a:p>
            <a:r>
              <a:rPr lang="en-US" dirty="0"/>
              <a:t>As living members of the family, children contribute in their own way to making their parents holy. For they will respond to the kindness of their parents with sentiments of gratitude, with love and trust. They will stand by them as children should when hardships overtake their parents and old age brings its loneliness. Widowhood, accepted bravely as a continuation of the marriage vocation, should be esteemed by all. Families too will share their spiritual riches generously with other families. </a:t>
            </a:r>
          </a:p>
        </p:txBody>
      </p:sp>
    </p:spTree>
    <p:extLst>
      <p:ext uri="{BB962C8B-B14F-4D97-AF65-F5344CB8AC3E}">
        <p14:creationId xmlns:p14="http://schemas.microsoft.com/office/powerpoint/2010/main" val="2073439808"/>
      </p:ext>
    </p:extLst>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024741" y="2841172"/>
            <a:ext cx="8716297" cy="2862322"/>
          </a:xfrm>
          <a:prstGeom prst="rect">
            <a:avLst/>
          </a:prstGeom>
        </p:spPr>
        <p:txBody>
          <a:bodyPr wrap="square">
            <a:spAutoFit/>
          </a:bodyPr>
          <a:lstStyle/>
          <a:p>
            <a:pPr algn="ctr"/>
            <a:r>
              <a:rPr lang="en-US"/>
              <a:t> </a:t>
            </a:r>
            <a:r>
              <a:rPr lang="en-US" b="1" dirty="0"/>
              <a:t>When did God make marriage?</a:t>
            </a:r>
            <a:r>
              <a:rPr lang="en-US" dirty="0"/>
              <a:t/>
            </a:r>
            <a:br>
              <a:rPr lang="en-US" dirty="0"/>
            </a:br>
            <a:endParaRPr lang="en-US" dirty="0"/>
          </a:p>
          <a:p>
            <a:r>
              <a:rPr lang="en-US" dirty="0"/>
              <a:t>When He created Adam and Eve.</a:t>
            </a:r>
          </a:p>
          <a:p>
            <a:pPr algn="ctr"/>
            <a:r>
              <a:rPr lang="en-US" b="1" dirty="0"/>
              <a:t>Why did God make marriage?</a:t>
            </a:r>
            <a:r>
              <a:rPr lang="en-US" dirty="0"/>
              <a:t/>
            </a:r>
            <a:br>
              <a:rPr lang="en-US" dirty="0"/>
            </a:br>
            <a:endParaRPr lang="en-US" dirty="0"/>
          </a:p>
          <a:p>
            <a:r>
              <a:rPr lang="en-US" dirty="0"/>
              <a:t>For two purposes:</a:t>
            </a:r>
          </a:p>
          <a:p>
            <a:pPr lvl="0"/>
            <a:r>
              <a:rPr lang="en-US" dirty="0"/>
              <a:t>For bringing children into the world and rearing them...</a:t>
            </a:r>
          </a:p>
          <a:p>
            <a:pPr lvl="0"/>
            <a:r>
              <a:rPr lang="en-US" dirty="0"/>
              <a:t>For the mutual help of the husband and wife.</a:t>
            </a:r>
          </a:p>
          <a:p>
            <a:endParaRPr lang="en-US" dirty="0"/>
          </a:p>
          <a:p>
            <a:endParaRPr lang="en-US" dirty="0"/>
          </a:p>
        </p:txBody>
      </p:sp>
    </p:spTree>
    <p:extLst>
      <p:ext uri="{BB962C8B-B14F-4D97-AF65-F5344CB8AC3E}">
        <p14:creationId xmlns:p14="http://schemas.microsoft.com/office/powerpoint/2010/main" val="4093647088"/>
      </p:ext>
    </p:extLst>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2600" y="1992085"/>
            <a:ext cx="9249697" cy="2031325"/>
          </a:xfrm>
          <a:prstGeom prst="rect">
            <a:avLst/>
          </a:prstGeom>
        </p:spPr>
        <p:txBody>
          <a:bodyPr wrap="square">
            <a:spAutoFit/>
          </a:bodyPr>
          <a:lstStyle/>
          <a:p>
            <a:r>
              <a:rPr lang="en-US" dirty="0"/>
              <a:t>  </a:t>
            </a:r>
          </a:p>
          <a:p>
            <a:pPr algn="ctr"/>
            <a:r>
              <a:rPr lang="en-US" dirty="0"/>
              <a:t> </a:t>
            </a:r>
            <a:r>
              <a:rPr lang="en-US" b="1" dirty="0"/>
              <a:t>How do you know the first purpose of marriage is children? </a:t>
            </a:r>
          </a:p>
          <a:p>
            <a:r>
              <a:rPr lang="en-US" dirty="0"/>
              <a:t/>
            </a:r>
            <a:br>
              <a:rPr lang="en-US" dirty="0"/>
            </a:br>
            <a:r>
              <a:rPr lang="en-US" dirty="0"/>
              <a:t>The Bible says so:</a:t>
            </a:r>
          </a:p>
          <a:p>
            <a:r>
              <a:rPr lang="en-US" dirty="0"/>
              <a:t>"Increase and multiply." (Gen. 1:28) "I will therefore that the younger should marry, bear children, be mistresses of families." (1 Timothy 5:14)</a:t>
            </a:r>
          </a:p>
          <a:p>
            <a:pPr algn="ctr"/>
            <a:endParaRPr lang="en-US" dirty="0"/>
          </a:p>
        </p:txBody>
      </p:sp>
    </p:spTree>
    <p:extLst>
      <p:ext uri="{BB962C8B-B14F-4D97-AF65-F5344CB8AC3E}">
        <p14:creationId xmlns:p14="http://schemas.microsoft.com/office/powerpoint/2010/main" val="3684188767"/>
      </p:ext>
    </p:extLst>
  </p:cSld>
  <p:clrMapOvr>
    <a:masterClrMapping/>
  </p:clrMapOvr>
  <p:transition spd="slow">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23768" y="2712299"/>
            <a:ext cx="8121445" cy="3693319"/>
          </a:xfrm>
          <a:prstGeom prst="rect">
            <a:avLst/>
          </a:prstGeom>
        </p:spPr>
        <p:txBody>
          <a:bodyPr wrap="square">
            <a:spAutoFit/>
          </a:bodyPr>
          <a:lstStyle/>
          <a:p>
            <a:pPr algn="ctr"/>
            <a:r>
              <a:rPr lang="en-US" dirty="0"/>
              <a:t>  </a:t>
            </a:r>
            <a:r>
              <a:rPr lang="en-US" b="1" dirty="0"/>
              <a:t>Does not common sense show that the first purpose of marriage is children?</a:t>
            </a:r>
          </a:p>
          <a:p>
            <a:r>
              <a:rPr lang="en-US" dirty="0"/>
              <a:t/>
            </a:r>
            <a:br>
              <a:rPr lang="en-US" dirty="0"/>
            </a:br>
            <a:r>
              <a:rPr lang="en-US" dirty="0"/>
              <a:t>Yes, the very differences, both physical and mental, between man and woman show the first purpose of marriage to be the bringing of children into the world. A woman's body is made for the bearing and nursing of children; whereas, a man's body is stronger so that he can protect his family and give them food and shelter. A woman is kinder, more sympathetic, more emotional than man. She needs these qualities to care for and instruct her children.</a:t>
            </a:r>
          </a:p>
          <a:p>
            <a:endParaRPr lang="en-US" dirty="0"/>
          </a:p>
          <a:p>
            <a:endParaRPr lang="en-US" dirty="0"/>
          </a:p>
          <a:p>
            <a:endParaRPr lang="en-US" dirty="0"/>
          </a:p>
        </p:txBody>
      </p:sp>
    </p:spTree>
    <p:extLst>
      <p:ext uri="{BB962C8B-B14F-4D97-AF65-F5344CB8AC3E}">
        <p14:creationId xmlns:p14="http://schemas.microsoft.com/office/powerpoint/2010/main" val="1490969211"/>
      </p:ext>
    </p:extLst>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13934" y="1523348"/>
            <a:ext cx="7816645" cy="3139321"/>
          </a:xfrm>
          <a:prstGeom prst="rect">
            <a:avLst/>
          </a:prstGeom>
        </p:spPr>
        <p:txBody>
          <a:bodyPr wrap="square">
            <a:spAutoFit/>
          </a:bodyPr>
          <a:lstStyle/>
          <a:p>
            <a:pPr algn="ctr"/>
            <a:r>
              <a:rPr lang="en-US" dirty="0"/>
              <a:t>  </a:t>
            </a:r>
            <a:r>
              <a:rPr lang="en-US" b="1" dirty="0"/>
              <a:t>How do you know that mutual love and help are the second purpose of marriage?</a:t>
            </a:r>
          </a:p>
          <a:p>
            <a:r>
              <a:rPr lang="en-US" dirty="0"/>
              <a:t/>
            </a:r>
            <a:br>
              <a:rPr lang="en-US" dirty="0"/>
            </a:br>
            <a:r>
              <a:rPr lang="en-US" dirty="0"/>
              <a:t>The Bible says </a:t>
            </a:r>
            <a:r>
              <a:rPr lang="en-US" dirty="0" err="1"/>
              <a:t>so:"And</a:t>
            </a:r>
            <a:r>
              <a:rPr lang="en-US" dirty="0"/>
              <a:t> the Lord God said: It is not good for man to be alone: let us make him a help like unto himself...  Then the Lord God cast a deep sleep upon Adam: and when he was fast asleep, he took one of his ribs, and filled up flesh for it. And the Lord God build the rib which he took from Adam into a woman: and brought her to Adam." (Gen. 2:18, 21-22)</a:t>
            </a:r>
          </a:p>
          <a:p>
            <a:endParaRPr lang="en-US" dirty="0"/>
          </a:p>
          <a:p>
            <a:endParaRPr lang="en-US" dirty="0"/>
          </a:p>
        </p:txBody>
      </p:sp>
    </p:spTree>
    <p:extLst>
      <p:ext uri="{BB962C8B-B14F-4D97-AF65-F5344CB8AC3E}">
        <p14:creationId xmlns:p14="http://schemas.microsoft.com/office/powerpoint/2010/main" val="4179616715"/>
      </p:ext>
    </p:extLst>
  </p:cSld>
  <p:clrMapOvr>
    <a:masterClrMapping/>
  </p:clrMapOvr>
  <p:transition spd="slow">
    <p:push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80457" y="1480457"/>
            <a:ext cx="9787310" cy="2862322"/>
          </a:xfrm>
          <a:prstGeom prst="rect">
            <a:avLst/>
          </a:prstGeom>
        </p:spPr>
        <p:txBody>
          <a:bodyPr wrap="square">
            <a:spAutoFit/>
          </a:bodyPr>
          <a:lstStyle/>
          <a:p>
            <a:r>
              <a:rPr lang="en-US" dirty="0"/>
              <a:t> 		</a:t>
            </a:r>
            <a:r>
              <a:rPr lang="en-US" b="1" dirty="0"/>
              <a:t>                         Does not common sense indicate this too? </a:t>
            </a:r>
          </a:p>
          <a:p>
            <a:r>
              <a:rPr lang="en-US" dirty="0"/>
              <a:t/>
            </a:r>
            <a:br>
              <a:rPr lang="en-US" dirty="0"/>
            </a:br>
            <a:r>
              <a:rPr lang="en-US" dirty="0"/>
              <a:t>Yes, common sense shows that men and women are incomplete without one another but find their physical and spiritual completion in marriage.</a:t>
            </a:r>
          </a:p>
          <a:p>
            <a:endParaRPr lang="en-US" dirty="0"/>
          </a:p>
          <a:p>
            <a:pPr algn="ctr"/>
            <a:r>
              <a:rPr lang="en-US" b="1" dirty="0"/>
              <a:t>What is the purpose of sexual pleasure? </a:t>
            </a:r>
          </a:p>
          <a:p>
            <a:r>
              <a:rPr lang="en-US" dirty="0"/>
              <a:t/>
            </a:r>
            <a:br>
              <a:rPr lang="en-US" dirty="0"/>
            </a:br>
            <a:r>
              <a:rPr lang="en-US" dirty="0"/>
              <a:t>To attract husband and wife to have children and to foster love for each other.</a:t>
            </a:r>
          </a:p>
          <a:p>
            <a:endParaRPr lang="en-US" dirty="0"/>
          </a:p>
          <a:p>
            <a:endParaRPr lang="en-US" dirty="0"/>
          </a:p>
        </p:txBody>
      </p:sp>
    </p:spTree>
    <p:extLst>
      <p:ext uri="{BB962C8B-B14F-4D97-AF65-F5344CB8AC3E}">
        <p14:creationId xmlns:p14="http://schemas.microsoft.com/office/powerpoint/2010/main" val="2079989536"/>
      </p:ext>
    </p:extLst>
  </p:cSld>
  <p:clrMapOvr>
    <a:masterClrMapping/>
  </p:clrMapOvr>
  <p:transition spd="slow">
    <p:push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36914" y="1426029"/>
            <a:ext cx="9830853" cy="2862322"/>
          </a:xfrm>
          <a:prstGeom prst="rect">
            <a:avLst/>
          </a:prstGeom>
        </p:spPr>
        <p:txBody>
          <a:bodyPr wrap="square">
            <a:spAutoFit/>
          </a:bodyPr>
          <a:lstStyle/>
          <a:p>
            <a:r>
              <a:rPr lang="en-US" dirty="0"/>
              <a:t> 	 </a:t>
            </a:r>
          </a:p>
          <a:p>
            <a:pPr algn="ctr"/>
            <a:r>
              <a:rPr lang="en-US" dirty="0"/>
              <a:t>  </a:t>
            </a:r>
            <a:r>
              <a:rPr lang="en-US" b="1" dirty="0"/>
              <a:t>Who are the only ones that may enjoy sexual pleasure?</a:t>
            </a:r>
          </a:p>
          <a:p>
            <a:r>
              <a:rPr lang="en-US" dirty="0"/>
              <a:t/>
            </a:r>
            <a:br>
              <a:rPr lang="en-US" dirty="0"/>
            </a:br>
            <a:r>
              <a:rPr lang="en-US" dirty="0"/>
              <a:t>Husband and wife who are validly married to each other.</a:t>
            </a:r>
          </a:p>
          <a:p>
            <a:r>
              <a:rPr lang="en-US" dirty="0"/>
              <a:t>"but I say to the unmarried, and to the widows:  It is good for them if they so continue, even as I.  But if they do not contain themselves, let them marry.  For it is better to marry than to be burnt." (1 Corinthians 7:8-9)</a:t>
            </a:r>
          </a:p>
          <a:p>
            <a:endParaRPr lang="en-US" dirty="0"/>
          </a:p>
          <a:p>
            <a:endParaRPr lang="en-US" dirty="0"/>
          </a:p>
          <a:p>
            <a:pPr algn="ctr"/>
            <a:endParaRPr lang="en-US" dirty="0"/>
          </a:p>
        </p:txBody>
      </p:sp>
    </p:spTree>
    <p:extLst>
      <p:ext uri="{BB962C8B-B14F-4D97-AF65-F5344CB8AC3E}">
        <p14:creationId xmlns:p14="http://schemas.microsoft.com/office/powerpoint/2010/main" val="701972153"/>
      </p:ext>
    </p:extLst>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30829" y="2579914"/>
            <a:ext cx="9989223" cy="2308324"/>
          </a:xfrm>
          <a:prstGeom prst="rect">
            <a:avLst/>
          </a:prstGeom>
        </p:spPr>
        <p:txBody>
          <a:bodyPr wrap="square">
            <a:spAutoFit/>
          </a:bodyPr>
          <a:lstStyle/>
          <a:p>
            <a:pPr algn="ctr"/>
            <a:r>
              <a:rPr lang="en-US" dirty="0"/>
              <a:t>   </a:t>
            </a:r>
            <a:r>
              <a:rPr lang="en-US" b="1" dirty="0"/>
              <a:t>How many wives did God create for Adam?</a:t>
            </a:r>
          </a:p>
          <a:p>
            <a:r>
              <a:rPr lang="en-US" b="1" dirty="0"/>
              <a:t> </a:t>
            </a:r>
            <a:r>
              <a:rPr lang="en-US" dirty="0"/>
              <a:t/>
            </a:r>
            <a:br>
              <a:rPr lang="en-US" dirty="0"/>
            </a:br>
            <a:r>
              <a:rPr lang="en-US" dirty="0"/>
              <a:t>Only one wife; God wanted this marriage to be the model for all marriages -- one man and one woman.</a:t>
            </a:r>
          </a:p>
          <a:p>
            <a:r>
              <a:rPr lang="en-US" dirty="0"/>
              <a:t>"Wherefore a man shall leave father and mother, and shall cleave to his wife:  and they shall be two in one flesh."    (Genesis 2:24)</a:t>
            </a:r>
          </a:p>
          <a:p>
            <a:endParaRPr lang="en-US" dirty="0"/>
          </a:p>
          <a:p>
            <a:endParaRPr lang="en-US" dirty="0"/>
          </a:p>
        </p:txBody>
      </p:sp>
    </p:spTree>
    <p:extLst>
      <p:ext uri="{BB962C8B-B14F-4D97-AF65-F5344CB8AC3E}">
        <p14:creationId xmlns:p14="http://schemas.microsoft.com/office/powerpoint/2010/main" val="1979734210"/>
      </p:ext>
    </p:extLst>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84439" y="1948544"/>
            <a:ext cx="9420174" cy="2773046"/>
          </a:xfrm>
        </p:spPr>
        <p:txBody>
          <a:bodyPr>
            <a:normAutofit/>
          </a:bodyPr>
          <a:lstStyle/>
          <a:p>
            <a:r>
              <a:rPr lang="en-US" sz="1800" dirty="0"/>
              <a:t> 			</a:t>
            </a:r>
            <a:r>
              <a:rPr lang="en-US" sz="1800" b="1" dirty="0"/>
              <a:t>How long does God intend husband and wife to stay together? </a:t>
            </a:r>
            <a:br>
              <a:rPr lang="en-US" sz="1800" b="1" dirty="0"/>
            </a:br>
            <a:r>
              <a:rPr lang="en-US" sz="1800" dirty="0"/>
              <a:t/>
            </a:r>
            <a:br>
              <a:rPr lang="en-US" sz="1800" dirty="0"/>
            </a:br>
            <a:r>
              <a:rPr lang="en-US" sz="1800" dirty="0"/>
              <a:t>Until the death of one of the partners.</a:t>
            </a:r>
            <a:br>
              <a:rPr lang="en-US" sz="1800" dirty="0"/>
            </a:br>
            <a:r>
              <a:rPr lang="en-US" sz="1800" dirty="0"/>
              <a:t>"A woman is bound by the law as long as her husband </a:t>
            </a:r>
            <a:r>
              <a:rPr lang="en-US" sz="1800" dirty="0" err="1"/>
              <a:t>liveth</a:t>
            </a:r>
            <a:r>
              <a:rPr lang="en-US" sz="1800" dirty="0"/>
              <a:t>; but if her husband die, she is at liberty:  let her marry to whom she will; only in the Lord."    (1 Corinthians 7:39)</a:t>
            </a:r>
            <a:br>
              <a:rPr lang="en-US" sz="1800" dirty="0"/>
            </a:br>
            <a:r>
              <a:rPr lang="en-US" sz="1800" dirty="0"/>
              <a:t/>
            </a:r>
            <a:br>
              <a:rPr lang="en-US" sz="1800" dirty="0"/>
            </a:br>
            <a:r>
              <a:rPr lang="en-US" sz="1800" dirty="0"/>
              <a:t> </a:t>
            </a:r>
            <a:endParaRPr lang="en-US" dirty="0"/>
          </a:p>
        </p:txBody>
      </p:sp>
    </p:spTree>
    <p:extLst>
      <p:ext uri="{BB962C8B-B14F-4D97-AF65-F5344CB8AC3E}">
        <p14:creationId xmlns:p14="http://schemas.microsoft.com/office/powerpoint/2010/main" val="2693326714"/>
      </p:ext>
    </p:extLst>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4743" y="1849722"/>
            <a:ext cx="7119257" cy="3363741"/>
          </a:xfrm>
          <a:prstGeom prst="rect">
            <a:avLst/>
          </a:prstGeom>
        </p:spPr>
        <p:txBody>
          <a:bodyPr wrap="square">
            <a:spAutoFit/>
          </a:bodyPr>
          <a:lstStyle/>
          <a:p>
            <a:pPr algn="ctr">
              <a:lnSpc>
                <a:spcPct val="107000"/>
              </a:lnSpc>
              <a:spcAft>
                <a:spcPts val="800"/>
              </a:spcAft>
            </a:pPr>
            <a:r>
              <a:rPr lang="en-US" dirty="0"/>
              <a:t>  </a:t>
            </a:r>
            <a:r>
              <a:rPr lang="en-US" b="1" dirty="0"/>
              <a:t>Why does God command husband and wife to stay together until death? </a:t>
            </a:r>
          </a:p>
          <a:p>
            <a:pPr>
              <a:lnSpc>
                <a:spcPct val="107000"/>
              </a:lnSpc>
              <a:spcAft>
                <a:spcPts val="800"/>
              </a:spcAft>
            </a:pPr>
            <a:r>
              <a:rPr lang="en-US" dirty="0"/>
              <a:t/>
            </a:r>
            <a:br>
              <a:rPr lang="en-US" dirty="0"/>
            </a:br>
            <a:r>
              <a:rPr lang="en-US" dirty="0"/>
              <a:t>Because the lifetime welfare of the children and of the married couple themselves requires that they be permanently united. Divine law requires the couple to stay together until death, even if they have no children.  In special cases separation is permitted, but the bond of marriage remains.</a:t>
            </a:r>
          </a:p>
          <a:p>
            <a:pPr>
              <a:lnSpc>
                <a:spcPct val="107000"/>
              </a:lnSpc>
              <a:spcAft>
                <a:spcPts val="800"/>
              </a:spcAft>
            </a:pPr>
            <a:endParaRPr lang="en-US" dirty="0"/>
          </a:p>
          <a:p>
            <a:pPr>
              <a:lnSpc>
                <a:spcPct val="107000"/>
              </a:lnSpc>
              <a:spcAft>
                <a:spcPts val="800"/>
              </a:spcAft>
            </a:pPr>
            <a:endParaRPr lang="en-US" dirty="0"/>
          </a:p>
        </p:txBody>
      </p:sp>
    </p:spTree>
    <p:extLst>
      <p:ext uri="{BB962C8B-B14F-4D97-AF65-F5344CB8AC3E}">
        <p14:creationId xmlns:p14="http://schemas.microsoft.com/office/powerpoint/2010/main" val="2294058564"/>
      </p:ext>
    </p:extLst>
  </p:cSld>
  <p:clrMapOvr>
    <a:masterClrMapping/>
  </p:clrMapOvr>
  <p:transition spd="slow">
    <p:push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15143" y="1730829"/>
            <a:ext cx="10137760" cy="2327688"/>
          </a:xfrm>
          <a:prstGeom prst="rect">
            <a:avLst/>
          </a:prstGeom>
        </p:spPr>
        <p:txBody>
          <a:bodyPr wrap="square">
            <a:spAutoFit/>
          </a:bodyPr>
          <a:lstStyle/>
          <a:p>
            <a:pPr algn="ctr"/>
            <a:r>
              <a:rPr lang="en-US" dirty="0"/>
              <a:t>  </a:t>
            </a:r>
            <a:r>
              <a:rPr lang="en-US" b="1" dirty="0"/>
              <a:t>What is a valid marriage?</a:t>
            </a:r>
          </a:p>
          <a:p>
            <a:r>
              <a:rPr lang="en-US" b="1" dirty="0"/>
              <a:t> </a:t>
            </a:r>
            <a:r>
              <a:rPr lang="en-US" dirty="0"/>
              <a:t/>
            </a:r>
            <a:br>
              <a:rPr lang="en-US" dirty="0"/>
            </a:br>
            <a:r>
              <a:rPr lang="en-US" dirty="0"/>
              <a:t>A union that is a real marriage in the eyes of God and therefore can be broken only by death.  No power on earth, therefore, can break a valid marriage.  </a:t>
            </a:r>
          </a:p>
          <a:p>
            <a:r>
              <a:rPr lang="en-US" dirty="0"/>
              <a:t>"What therefore God hath joined together, let no man put asunder." (Mark 10:9).</a:t>
            </a:r>
          </a:p>
          <a:p>
            <a:r>
              <a:rPr lang="en-US" dirty="0"/>
              <a:t>This includes the civil government.</a:t>
            </a:r>
          </a:p>
          <a:p>
            <a:endParaRPr lang="en-US" dirty="0"/>
          </a:p>
          <a:p>
            <a:pPr algn="just">
              <a:lnSpc>
                <a:spcPct val="107000"/>
              </a:lnSpc>
              <a:spcAft>
                <a:spcPts val="800"/>
              </a:spcAft>
            </a:pPr>
            <a:endParaRPr lang="en-US" dirty="0"/>
          </a:p>
        </p:txBody>
      </p:sp>
    </p:spTree>
    <p:extLst>
      <p:ext uri="{BB962C8B-B14F-4D97-AF65-F5344CB8AC3E}">
        <p14:creationId xmlns:p14="http://schemas.microsoft.com/office/powerpoint/2010/main" val="1391286131"/>
      </p:ext>
    </p:extLst>
  </p:cSld>
  <p:clrMapOvr>
    <a:masterClrMapping/>
  </p:clrMapOvr>
  <p:transition spd="slow">
    <p:push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4257" y="2035629"/>
            <a:ext cx="10148646" cy="4233595"/>
          </a:xfrm>
          <a:prstGeom prst="rect">
            <a:avLst/>
          </a:prstGeom>
        </p:spPr>
        <p:txBody>
          <a:bodyPr wrap="square">
            <a:spAutoFit/>
          </a:bodyPr>
          <a:lstStyle/>
          <a:p>
            <a:r>
              <a:rPr lang="en-US" dirty="0"/>
              <a:t>  </a:t>
            </a:r>
            <a:r>
              <a:rPr lang="en-US" b="1" dirty="0"/>
              <a:t>What is necessary for a valid marriage?</a:t>
            </a:r>
          </a:p>
          <a:p>
            <a:r>
              <a:rPr lang="en-US" dirty="0"/>
              <a:t>    </a:t>
            </a:r>
          </a:p>
          <a:p>
            <a:pPr marL="342900" lvl="0" indent="-342900">
              <a:buAutoNum type="arabicParenR"/>
            </a:pPr>
            <a:r>
              <a:rPr lang="en-US" dirty="0"/>
              <a:t>A single man and a single woman</a:t>
            </a:r>
          </a:p>
          <a:p>
            <a:pPr marL="342900" lvl="0" indent="-342900">
              <a:buAutoNum type="arabicParenR"/>
            </a:pPr>
            <a:r>
              <a:rPr lang="en-US" dirty="0"/>
              <a:t>Who are of age</a:t>
            </a:r>
          </a:p>
          <a:p>
            <a:pPr marL="342900" lvl="0" indent="-342900">
              <a:buAutoNum type="arabicParenR"/>
            </a:pPr>
            <a:r>
              <a:rPr lang="en-US" dirty="0"/>
              <a:t>Free to marry</a:t>
            </a:r>
          </a:p>
          <a:p>
            <a:pPr marL="342900" lvl="0" indent="-342900">
              <a:buAutoNum type="arabicParenR"/>
            </a:pPr>
            <a:r>
              <a:rPr lang="en-US" dirty="0"/>
              <a:t>Capable of sexual intercourse</a:t>
            </a:r>
          </a:p>
          <a:p>
            <a:pPr marL="342900" lvl="0" indent="-342900">
              <a:buAutoNum type="arabicParenR"/>
            </a:pPr>
            <a:r>
              <a:rPr lang="en-US" dirty="0"/>
              <a:t>Who intend to live together</a:t>
            </a:r>
          </a:p>
          <a:p>
            <a:pPr marL="342900" lvl="0" indent="-342900">
              <a:buAutoNum type="arabicParenR"/>
            </a:pPr>
            <a:r>
              <a:rPr lang="en-US" dirty="0"/>
              <a:t>Who intend to be faithful to each other until the death of one of them</a:t>
            </a:r>
          </a:p>
          <a:p>
            <a:pPr marL="342900" lvl="0" indent="-342900">
              <a:buAutoNum type="arabicParenR"/>
            </a:pPr>
            <a:r>
              <a:rPr lang="en-US" dirty="0"/>
              <a:t>Who intend to have a family</a:t>
            </a:r>
          </a:p>
          <a:p>
            <a:pPr marL="342900" lvl="0" indent="-342900">
              <a:buAutoNum type="arabicParenR"/>
            </a:pPr>
            <a:r>
              <a:rPr lang="en-US" dirty="0"/>
              <a:t>Who are in no other way prohibited by the law of God from marrying? For example, it is forbidden to marry close relatives, such as uncles, aunts, nieces or nephews.</a:t>
            </a:r>
          </a:p>
          <a:p>
            <a:pPr algn="just">
              <a:lnSpc>
                <a:spcPct val="107000"/>
              </a:lnSpc>
              <a:spcAft>
                <a:spcPts val="800"/>
              </a:spcAft>
            </a:pPr>
            <a:endParaRPr lang="en-US" dirty="0"/>
          </a:p>
          <a:p>
            <a:pPr algn="just">
              <a:lnSpc>
                <a:spcPct val="107000"/>
              </a:lnSpc>
              <a:spcAft>
                <a:spcPts val="800"/>
              </a:spcAft>
            </a:pPr>
            <a:endParaRPr lang="en-US" dirty="0"/>
          </a:p>
          <a:p>
            <a:pPr algn="ctr">
              <a:lnSpc>
                <a:spcPct val="107000"/>
              </a:lnSpc>
              <a:spcAft>
                <a:spcPts val="800"/>
              </a:spcAft>
            </a:pPr>
            <a:endParaRPr lang="en-US" dirty="0"/>
          </a:p>
        </p:txBody>
      </p:sp>
    </p:spTree>
    <p:extLst>
      <p:ext uri="{BB962C8B-B14F-4D97-AF65-F5344CB8AC3E}">
        <p14:creationId xmlns:p14="http://schemas.microsoft.com/office/powerpoint/2010/main" val="2718733981"/>
      </p:ext>
    </p:extLst>
  </p:cSld>
  <p:clrMapOvr>
    <a:masterClrMapping/>
  </p:clrMapOvr>
  <p:transition spd="slow">
    <p:push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73161" y="1012723"/>
            <a:ext cx="9596283" cy="2862322"/>
          </a:xfrm>
          <a:prstGeom prst="rect">
            <a:avLst/>
          </a:prstGeom>
        </p:spPr>
        <p:txBody>
          <a:bodyPr wrap="square">
            <a:spAutoFit/>
          </a:bodyPr>
          <a:lstStyle/>
          <a:p>
            <a:pPr algn="ctr"/>
            <a:endParaRPr lang="en-US" dirty="0"/>
          </a:p>
          <a:p>
            <a:pPr algn="ctr"/>
            <a:r>
              <a:rPr lang="en-US" b="1" dirty="0"/>
              <a:t>Can men and women find real happiness in marriage? </a:t>
            </a:r>
          </a:p>
          <a:p>
            <a:r>
              <a:rPr lang="en-US" dirty="0"/>
              <a:t/>
            </a:r>
            <a:br>
              <a:rPr lang="en-US" dirty="0"/>
            </a:br>
            <a:r>
              <a:rPr lang="en-US" dirty="0"/>
              <a:t>Yes, if they follow God's plan for marriage.</a:t>
            </a:r>
          </a:p>
          <a:p>
            <a:r>
              <a:rPr lang="en-US" dirty="0"/>
              <a:t>"Happy is the husband of a good wife:  for the number of his years is double.  A virtuous woman </a:t>
            </a:r>
            <a:r>
              <a:rPr lang="en-US" dirty="0" err="1"/>
              <a:t>rejoiceth</a:t>
            </a:r>
            <a:r>
              <a:rPr lang="en-US" dirty="0"/>
              <a:t> her husband and shall fulfill the years of his life in peace.  A good wife is a good portion, she shall be given in the portion of them that fear God, to a man for his good deeds.  Rich or poor, if his heart is good, his countenance shall be cheerful at all times."    (Ecclesiasticus 26:1-4)</a:t>
            </a:r>
          </a:p>
          <a:p>
            <a:endParaRPr lang="en-US" dirty="0"/>
          </a:p>
        </p:txBody>
      </p:sp>
    </p:spTree>
    <p:extLst>
      <p:ext uri="{BB962C8B-B14F-4D97-AF65-F5344CB8AC3E}">
        <p14:creationId xmlns:p14="http://schemas.microsoft.com/office/powerpoint/2010/main" val="1803012928"/>
      </p:ext>
    </p:extLst>
  </p:cSld>
  <p:clrMapOvr>
    <a:masterClrMapping/>
  </p:clrMapOvr>
  <p:transition spd="slow">
    <p:push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966301"/>
            <a:ext cx="9065342" cy="2031325"/>
          </a:xfrm>
          <a:prstGeom prst="rect">
            <a:avLst/>
          </a:prstGeom>
        </p:spPr>
        <p:txBody>
          <a:bodyPr wrap="square">
            <a:spAutoFit/>
          </a:bodyPr>
          <a:lstStyle/>
          <a:p>
            <a:pPr algn="ctr"/>
            <a:r>
              <a:rPr lang="en-US" dirty="0">
                <a:effectLst/>
                <a:latin typeface="Calibri" panose="020F0502020204030204" pitchFamily="34" charset="0"/>
                <a:ea typeface="Calibri" panose="020F0502020204030204" pitchFamily="34" charset="0"/>
                <a:cs typeface="Times New Roman" panose="02020603050405020304" pitchFamily="18" charset="0"/>
              </a:rPr>
              <a:t>		</a:t>
            </a:r>
          </a:p>
          <a:p>
            <a:pPr algn="ctr"/>
            <a:r>
              <a:rPr lang="en-US" dirty="0"/>
              <a:t>  </a:t>
            </a:r>
            <a:r>
              <a:rPr lang="en-US" b="1" dirty="0"/>
              <a:t>What is the greatest source of happiness in marriage? </a:t>
            </a:r>
          </a:p>
          <a:p>
            <a:r>
              <a:rPr lang="en-US" dirty="0"/>
              <a:t/>
            </a:r>
            <a:br>
              <a:rPr lang="en-US" dirty="0"/>
            </a:br>
            <a:r>
              <a:rPr lang="en-US" dirty="0"/>
              <a:t>Raising children in the fear and love of God and loving each other. Court records show fewer marriage breakups among couples with large families.</a:t>
            </a:r>
          </a:p>
          <a:p>
            <a:endParaRPr lang="en-US" dirty="0"/>
          </a:p>
          <a:p>
            <a:pPr algn="ctr"/>
            <a:endParaRPr lang="en-US" dirty="0"/>
          </a:p>
        </p:txBody>
      </p:sp>
    </p:spTree>
    <p:extLst>
      <p:ext uri="{BB962C8B-B14F-4D97-AF65-F5344CB8AC3E}">
        <p14:creationId xmlns:p14="http://schemas.microsoft.com/office/powerpoint/2010/main" val="3665615091"/>
      </p:ext>
    </p:extLst>
  </p:cSld>
  <p:clrMapOvr>
    <a:masterClrMapping/>
  </p:clrMapOvr>
  <p:transition spd="slow">
    <p:push dir="r"/>
  </p:transition>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202</TotalTime>
  <Words>998</Words>
  <Application>Microsoft Office PowerPoint</Application>
  <PresentationFormat>Widescreen</PresentationFormat>
  <Paragraphs>84</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Century Gothic</vt:lpstr>
      <vt:lpstr>Times New Roman</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How long does God intend husband and wife to stay together?   Until the death of one of the partners. "A woman is bound by the law as long as her husband liveth; but if her husband die, she is at liberty:  let her marry to whom she will; only in the Lord."    (1 Corinthians 7:39)   </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Vatican 11</dc:title>
  <dc:creator>Jekwuben Pius</dc:creator>
  <cp:lastModifiedBy>Benson Okpara</cp:lastModifiedBy>
  <cp:revision>39</cp:revision>
  <dcterms:created xsi:type="dcterms:W3CDTF">2014-08-29T10:57:09Z</dcterms:created>
  <dcterms:modified xsi:type="dcterms:W3CDTF">2017-11-16T22:59:15Z</dcterms:modified>
</cp:coreProperties>
</file>